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258" r:id="rId14"/>
    <p:sldId id="259" r:id="rId15"/>
    <p:sldId id="260" r:id="rId16"/>
    <p:sldId id="261" r:id="rId17"/>
    <p:sldId id="262" r:id="rId18"/>
    <p:sldId id="309" r:id="rId19"/>
    <p:sldId id="263" r:id="rId20"/>
    <p:sldId id="264" r:id="rId21"/>
    <p:sldId id="265" r:id="rId22"/>
    <p:sldId id="266" r:id="rId23"/>
    <p:sldId id="267" r:id="rId24"/>
    <p:sldId id="268" r:id="rId25"/>
    <p:sldId id="311" r:id="rId26"/>
    <p:sldId id="317" r:id="rId27"/>
    <p:sldId id="331" r:id="rId28"/>
    <p:sldId id="313" r:id="rId29"/>
    <p:sldId id="320" r:id="rId30"/>
    <p:sldId id="321" r:id="rId31"/>
    <p:sldId id="322" r:id="rId32"/>
    <p:sldId id="323" r:id="rId33"/>
    <p:sldId id="314" r:id="rId34"/>
    <p:sldId id="312" r:id="rId35"/>
    <p:sldId id="324" r:id="rId36"/>
    <p:sldId id="310" r:id="rId37"/>
    <p:sldId id="325" r:id="rId38"/>
    <p:sldId id="327" r:id="rId39"/>
    <p:sldId id="329" r:id="rId40"/>
    <p:sldId id="330" r:id="rId4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15" autoAdjust="0"/>
    <p:restoredTop sz="94660"/>
  </p:normalViewPr>
  <p:slideViewPr>
    <p:cSldViewPr>
      <p:cViewPr varScale="1">
        <p:scale>
          <a:sx n="58" d="100"/>
          <a:sy n="58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E4217-3034-420A-90A7-F00B2640D03D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7D9F3-8E94-45F0-8D26-7D46D34476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D9F3-8E94-45F0-8D26-7D46D344765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112F594-FB63-4C85-A818-1A9468F6B231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C9E2D2-2AB6-4FE4-A4E5-701E48D92D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F594-FB63-4C85-A818-1A9468F6B231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2-2AB6-4FE4-A4E5-701E48D92D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F594-FB63-4C85-A818-1A9468F6B231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2-2AB6-4FE4-A4E5-701E48D92D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12F594-FB63-4C85-A818-1A9468F6B231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C9E2D2-2AB6-4FE4-A4E5-701E48D92D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112F594-FB63-4C85-A818-1A9468F6B231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C9E2D2-2AB6-4FE4-A4E5-701E48D92D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F594-FB63-4C85-A818-1A9468F6B231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2-2AB6-4FE4-A4E5-701E48D92D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F594-FB63-4C85-A818-1A9468F6B231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2-2AB6-4FE4-A4E5-701E48D92D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12F594-FB63-4C85-A818-1A9468F6B231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C9E2D2-2AB6-4FE4-A4E5-701E48D92D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F594-FB63-4C85-A818-1A9468F6B231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E2D2-2AB6-4FE4-A4E5-701E48D92D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12F594-FB63-4C85-A818-1A9468F6B231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C9E2D2-2AB6-4FE4-A4E5-701E48D92D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12F594-FB63-4C85-A818-1A9468F6B231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C9E2D2-2AB6-4FE4-A4E5-701E48D92D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12F594-FB63-4C85-A818-1A9468F6B231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C9E2D2-2AB6-4FE4-A4E5-701E48D92D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929618" cy="2000264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smtClean="0"/>
              <a:t>Renormalized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Entanglement Entropy </a:t>
            </a:r>
            <a:br>
              <a:rPr lang="en-US" b="1" dirty="0" smtClean="0"/>
            </a:br>
            <a:r>
              <a:rPr lang="en-US" dirty="0" smtClean="0"/>
              <a:t>of</a:t>
            </a:r>
            <a:r>
              <a:rPr lang="en-US" b="1" dirty="0" smtClean="0"/>
              <a:t> Mass-deformed ABJM Theory </a:t>
            </a:r>
            <a:br>
              <a:rPr lang="en-US" b="1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57422" y="2428868"/>
            <a:ext cx="6172200" cy="37147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 YongPyong-High1 2015,  </a:t>
            </a:r>
          </a:p>
          <a:p>
            <a:r>
              <a:rPr lang="en-US" dirty="0" smtClean="0"/>
              <a:t>Joint Winter Conference on Particle Physics, String and Cosmology</a:t>
            </a:r>
          </a:p>
          <a:p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en-US" altLang="ko-KR" dirty="0" smtClean="0">
                <a:solidFill>
                  <a:srgbClr val="0070C0"/>
                </a:solidFill>
              </a:rPr>
              <a:t>In collaboration with </a:t>
            </a:r>
            <a:r>
              <a:rPr lang="en-US" altLang="ko-KR" dirty="0" err="1" smtClean="0">
                <a:solidFill>
                  <a:srgbClr val="0070C0"/>
                </a:solidFill>
              </a:rPr>
              <a:t>Chanju</a:t>
            </a:r>
            <a:r>
              <a:rPr lang="en-US" altLang="ko-KR" dirty="0" smtClean="0">
                <a:solidFill>
                  <a:srgbClr val="0070C0"/>
                </a:solidFill>
              </a:rPr>
              <a:t> Kim, O-</a:t>
            </a:r>
            <a:r>
              <a:rPr lang="en-US" altLang="ko-KR" dirty="0" err="1" smtClean="0">
                <a:solidFill>
                  <a:srgbClr val="0070C0"/>
                </a:solidFill>
              </a:rPr>
              <a:t>Kab</a:t>
            </a:r>
            <a:r>
              <a:rPr lang="en-US" altLang="ko-KR" dirty="0" smtClean="0">
                <a:solidFill>
                  <a:srgbClr val="0070C0"/>
                </a:solidFill>
              </a:rPr>
              <a:t> Kwon</a:t>
            </a:r>
          </a:p>
          <a:p>
            <a:r>
              <a:rPr lang="en-US" altLang="ko-KR" dirty="0" smtClean="0">
                <a:solidFill>
                  <a:srgbClr val="993366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r>
              <a:rPr lang="en-US" altLang="ko-KR" dirty="0" smtClean="0">
                <a:solidFill>
                  <a:srgbClr val="993366"/>
                </a:solidFill>
                <a:latin typeface="Microsoft Sans Serif" pitchFamily="34" charset="0"/>
                <a:cs typeface="Microsoft Sans Serif" pitchFamily="34" charset="0"/>
              </a:rPr>
              <a:t>Based on arXiv15xx,xxxx, </a:t>
            </a:r>
          </a:p>
          <a:p>
            <a:r>
              <a:rPr lang="en-US" dirty="0" err="1" smtClean="0"/>
              <a:t>Phys.Rev</a:t>
            </a:r>
            <a:r>
              <a:rPr lang="en-US" dirty="0" smtClean="0"/>
              <a:t>. D90 (2014) 4, 046006 ,</a:t>
            </a:r>
          </a:p>
          <a:p>
            <a:r>
              <a:rPr lang="en-US" dirty="0" err="1" smtClean="0"/>
              <a:t>Phys.Rev</a:t>
            </a:r>
            <a:r>
              <a:rPr lang="en-US" dirty="0" smtClean="0"/>
              <a:t>. D90 (2014) 12, 126003  </a:t>
            </a:r>
          </a:p>
          <a:p>
            <a:r>
              <a:rPr lang="en-US" dirty="0" smtClean="0"/>
              <a:t>with O. Kwon, </a:t>
            </a:r>
            <a:r>
              <a:rPr lang="en-US" dirty="0" err="1" smtClean="0"/>
              <a:t>Chanyong</a:t>
            </a:r>
            <a:r>
              <a:rPr lang="en-US" dirty="0" smtClean="0"/>
              <a:t> Park and </a:t>
            </a:r>
            <a:r>
              <a:rPr lang="en-US" dirty="0" err="1" smtClean="0"/>
              <a:t>hyenjoon</a:t>
            </a:r>
            <a:r>
              <a:rPr lang="en-US" dirty="0" smtClean="0"/>
              <a:t> Shin.</a:t>
            </a:r>
            <a:endParaRPr lang="en-US" altLang="ko-KR" dirty="0" smtClean="0">
              <a:solidFill>
                <a:srgbClr val="993366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dirty="0" smtClean="0">
              <a:solidFill>
                <a:srgbClr val="993366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dirty="0" smtClean="0">
                <a:solidFill>
                  <a:srgbClr val="993366"/>
                </a:solidFill>
                <a:latin typeface="Microsoft Sans Serif" pitchFamily="34" charset="0"/>
                <a:cs typeface="Microsoft Sans Serif" pitchFamily="34" charset="0"/>
              </a:rPr>
              <a:t>Kyung  </a:t>
            </a:r>
            <a:r>
              <a:rPr lang="en-US" altLang="ko-KR" dirty="0" err="1" smtClean="0">
                <a:solidFill>
                  <a:srgbClr val="993366"/>
                </a:solidFill>
                <a:latin typeface="Microsoft Sans Serif" pitchFamily="34" charset="0"/>
                <a:cs typeface="Microsoft Sans Serif" pitchFamily="34" charset="0"/>
              </a:rPr>
              <a:t>Kiu</a:t>
            </a:r>
            <a:r>
              <a:rPr lang="en-US" altLang="ko-KR" dirty="0" smtClean="0">
                <a:solidFill>
                  <a:srgbClr val="993366"/>
                </a:solidFill>
                <a:latin typeface="Microsoft Sans Serif" pitchFamily="34" charset="0"/>
                <a:cs typeface="Microsoft Sans Serif" pitchFamily="34" charset="0"/>
              </a:rPr>
              <a:t>  Kim</a:t>
            </a:r>
          </a:p>
          <a:p>
            <a:r>
              <a:rPr lang="en-US" altLang="ko-KR" dirty="0" smtClean="0">
                <a:solidFill>
                  <a:srgbClr val="993366"/>
                </a:solidFill>
                <a:latin typeface="Microsoft Sans Serif" pitchFamily="34" charset="0"/>
                <a:cs typeface="Microsoft Sans Serif" pitchFamily="34" charset="0"/>
              </a:rPr>
              <a:t>(</a:t>
            </a:r>
            <a:r>
              <a:rPr lang="en-US" altLang="ko-KR" dirty="0" err="1" smtClean="0">
                <a:solidFill>
                  <a:srgbClr val="993366"/>
                </a:solidFill>
                <a:latin typeface="Microsoft Sans Serif" pitchFamily="34" charset="0"/>
                <a:cs typeface="Microsoft Sans Serif" pitchFamily="34" charset="0"/>
              </a:rPr>
              <a:t>Gwangju</a:t>
            </a:r>
            <a:r>
              <a:rPr lang="en-US" altLang="ko-KR" dirty="0" smtClean="0">
                <a:solidFill>
                  <a:srgbClr val="993366"/>
                </a:solidFill>
                <a:latin typeface="Microsoft Sans Serif" pitchFamily="34" charset="0"/>
                <a:cs typeface="Microsoft Sans Serif" pitchFamily="34" charset="0"/>
              </a:rPr>
              <a:t> Institute of Science and Technology)</a:t>
            </a:r>
          </a:p>
          <a:p>
            <a:endParaRPr lang="en-US" altLang="ko-KR" dirty="0" smtClean="0">
              <a:solidFill>
                <a:srgbClr val="993366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dirty="0" smtClean="0">
              <a:solidFill>
                <a:srgbClr val="993366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F theorem </a:t>
            </a:r>
          </a:p>
          <a:p>
            <a:r>
              <a:rPr lang="en-US" altLang="ko-KR" dirty="0" smtClean="0"/>
              <a:t>(</a:t>
            </a:r>
            <a:r>
              <a:rPr lang="en-US" altLang="ko-KR" dirty="0" err="1" smtClean="0"/>
              <a:t>Jafferis-Klebanov-Pufu-Safdi</a:t>
            </a:r>
            <a:r>
              <a:rPr lang="en-US" altLang="ko-KR" dirty="0" smtClean="0"/>
              <a:t>  11,  Myers-</a:t>
            </a:r>
            <a:r>
              <a:rPr lang="en-US" altLang="ko-KR" dirty="0" err="1" smtClean="0"/>
              <a:t>Sinha</a:t>
            </a:r>
            <a:r>
              <a:rPr lang="en-US" altLang="ko-KR" dirty="0" smtClean="0"/>
              <a:t> 10 )  F_UV  &gt;  F_IR</a:t>
            </a:r>
          </a:p>
          <a:p>
            <a:r>
              <a:rPr lang="en-US" altLang="ko-KR" dirty="0" smtClean="0"/>
              <a:t>For CFT_3 [</a:t>
            </a:r>
            <a:r>
              <a:rPr lang="en-US" altLang="ko-KR" dirty="0" err="1" smtClean="0"/>
              <a:t>Casini</a:t>
            </a:r>
            <a:r>
              <a:rPr lang="en-US" altLang="ko-KR" dirty="0" smtClean="0"/>
              <a:t>-Huerta-Myers 11 ]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31623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Renormalized entanglement entropy for F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Liu-</a:t>
            </a:r>
            <a:r>
              <a:rPr lang="en-US" altLang="ko-KR" dirty="0" err="1" smtClean="0"/>
              <a:t>Mezei</a:t>
            </a:r>
            <a:r>
              <a:rPr lang="en-US" altLang="ko-KR" dirty="0" smtClean="0"/>
              <a:t> 12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We will follow this prescription.</a:t>
            </a:r>
          </a:p>
          <a:p>
            <a:r>
              <a:rPr lang="en-US" altLang="ko-KR" dirty="0" smtClean="0"/>
              <a:t>The goal of this work is to show that F can be a c function by controlling mass deformation.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UV   -&gt; IR :  The mass becomes  bigger</a:t>
            </a:r>
          </a:p>
          <a:p>
            <a:r>
              <a:rPr lang="en-US" altLang="ko-KR" dirty="0" smtClean="0"/>
              <a:t>CFT  -&gt; massive theory</a:t>
            </a:r>
          </a:p>
          <a:p>
            <a:r>
              <a:rPr lang="en-US" altLang="ko-KR" dirty="0" smtClean="0"/>
              <a:t>We will take the ABJM theory as a probe theory.</a:t>
            </a:r>
          </a:p>
          <a:p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3116"/>
            <a:ext cx="3381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6205552" cy="304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LLM geometry for the mass-deformed ABJM theory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The dual geometries are given by solutions of the 11 dimensional super gravity with an appropriate </a:t>
            </a:r>
            <a:r>
              <a:rPr lang="en-US" altLang="ko-KR" sz="2000" dirty="0" err="1" smtClean="0"/>
              <a:t>ansatz</a:t>
            </a:r>
            <a:r>
              <a:rPr lang="en-US" altLang="ko-KR" sz="2000" dirty="0" smtClean="0"/>
              <a:t>  using the bubbling geometry technique.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Ignoring the </a:t>
            </a:r>
            <a:r>
              <a:rPr lang="en-US" altLang="ko-KR" sz="2000" dirty="0" err="1" smtClean="0"/>
              <a:t>Z_k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modding</a:t>
            </a:r>
            <a:r>
              <a:rPr lang="en-US" altLang="ko-KR" sz="2000" dirty="0" smtClean="0"/>
              <a:t>, the M2 </a:t>
            </a:r>
            <a:r>
              <a:rPr lang="en-US" altLang="ko-KR" sz="2000" dirty="0" err="1" smtClean="0"/>
              <a:t>brane</a:t>
            </a:r>
            <a:r>
              <a:rPr lang="en-US" altLang="ko-KR" sz="2000" dirty="0" smtClean="0"/>
              <a:t> world-volume theory has SO(8) R symmetry.</a:t>
            </a:r>
          </a:p>
          <a:p>
            <a:r>
              <a:rPr lang="en-US" altLang="ko-KR" sz="2000" dirty="0" smtClean="0"/>
              <a:t>By the mass deformation, this R-symmetry is broken to SO(4)XSO(4).</a:t>
            </a:r>
          </a:p>
          <a:p>
            <a:r>
              <a:rPr lang="en-US" altLang="ko-KR" sz="2000" dirty="0" smtClean="0"/>
              <a:t>So the metric has two S3 spheres and the 4-form field strength also contains the S3 volume forms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86058"/>
            <a:ext cx="71532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The  11 dimensional  killing </a:t>
            </a:r>
            <a:r>
              <a:rPr lang="en-US" altLang="ko-KR" sz="2000" dirty="0" err="1" smtClean="0"/>
              <a:t>spinor</a:t>
            </a:r>
            <a:r>
              <a:rPr lang="en-US" altLang="ko-KR" sz="2000" dirty="0" smtClean="0"/>
              <a:t>  has a structure roughly</a:t>
            </a:r>
            <a:br>
              <a:rPr lang="en-US" altLang="ko-KR" sz="2000" dirty="0" smtClean="0"/>
            </a:br>
            <a:r>
              <a:rPr lang="en-US" altLang="ko-KR" sz="2000" dirty="0" smtClean="0"/>
              <a:t>-  ( S3 Killing  </a:t>
            </a:r>
            <a:r>
              <a:rPr lang="en-US" altLang="ko-KR" sz="2000" dirty="0" err="1" smtClean="0"/>
              <a:t>spinor</a:t>
            </a:r>
            <a:r>
              <a:rPr lang="en-US" altLang="ko-KR" sz="2000" dirty="0" smtClean="0"/>
              <a:t>) X ( B : </a:t>
            </a:r>
            <a:r>
              <a:rPr lang="en-US" altLang="ko-KR" sz="2000" dirty="0" err="1" smtClean="0"/>
              <a:t>spinor</a:t>
            </a:r>
            <a:r>
              <a:rPr lang="en-US" altLang="ko-KR" sz="2000" dirty="0" smtClean="0"/>
              <a:t> in the other space) </a:t>
            </a:r>
          </a:p>
          <a:p>
            <a:r>
              <a:rPr lang="en-US" altLang="ko-KR" sz="2000" dirty="0" smtClean="0"/>
              <a:t> Using  this B,  one can construct </a:t>
            </a:r>
            <a:r>
              <a:rPr lang="en-US" altLang="ko-KR" sz="2000" dirty="0" err="1" smtClean="0"/>
              <a:t>spinor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bilinears</a:t>
            </a:r>
            <a:endParaRPr lang="en-US" altLang="ko-KR" sz="2000" dirty="0" smtClean="0"/>
          </a:p>
          <a:p>
            <a:r>
              <a:rPr lang="en-US" altLang="ko-KR" sz="2000" dirty="0" smtClean="0"/>
              <a:t>  ~ B (Gamma Matrices)  B   </a:t>
            </a:r>
          </a:p>
          <a:p>
            <a:r>
              <a:rPr lang="en-US" altLang="ko-KR" sz="2000" dirty="0" smtClean="0"/>
              <a:t>This  construction gives (pseudo) scalars, (pseudo) vector,  2 forms, 3 forms, …,   and so on, which are part of the metric and the field strength.</a:t>
            </a:r>
          </a:p>
          <a:p>
            <a:r>
              <a:rPr lang="en-US" altLang="ko-KR" sz="2000" dirty="0" smtClean="0"/>
              <a:t>Finally,  one can obtain following solution.</a:t>
            </a:r>
          </a:p>
          <a:p>
            <a:endParaRPr lang="ko-KR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857760"/>
            <a:ext cx="64579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Considering </a:t>
            </a:r>
            <a:r>
              <a:rPr lang="en-US" altLang="ko-KR" sz="2000" dirty="0" err="1" smtClean="0"/>
              <a:t>Z_k</a:t>
            </a:r>
            <a:r>
              <a:rPr lang="en-US" altLang="ko-KR" sz="2000" dirty="0" smtClean="0"/>
              <a:t>   </a:t>
            </a:r>
            <a:r>
              <a:rPr lang="en-US" altLang="ko-KR" sz="2000" dirty="0" err="1" smtClean="0"/>
              <a:t>modding</a:t>
            </a:r>
            <a:r>
              <a:rPr lang="en-US" altLang="ko-KR" sz="2000" dirty="0" smtClean="0"/>
              <a:t>  and SO(2,1) </a:t>
            </a:r>
            <a:r>
              <a:rPr lang="en-US" altLang="ko-KR" sz="2000" dirty="0" err="1" smtClean="0"/>
              <a:t>isometry</a:t>
            </a:r>
            <a:r>
              <a:rPr lang="en-US" altLang="ko-KR" sz="2000" dirty="0" smtClean="0"/>
              <a:t> to the </a:t>
            </a:r>
            <a:r>
              <a:rPr lang="en-US" altLang="ko-KR" sz="2000" dirty="0" err="1" smtClean="0"/>
              <a:t>Ansatz</a:t>
            </a:r>
            <a:r>
              <a:rPr lang="en-US" altLang="ko-KR" sz="2000" dirty="0" smtClean="0"/>
              <a:t> give the solution we will consider  as  follows.</a:t>
            </a:r>
            <a:endParaRPr lang="ko-KR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7419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00438"/>
            <a:ext cx="2414412" cy="318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714752"/>
            <a:ext cx="4214842" cy="106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Thus the z(</a:t>
            </a:r>
            <a:r>
              <a:rPr lang="en-US" altLang="ko-KR" sz="2000" dirty="0" err="1" smtClean="0"/>
              <a:t>x,y</a:t>
            </a:r>
            <a:r>
              <a:rPr lang="en-US" altLang="ko-KR" sz="2000" dirty="0" smtClean="0"/>
              <a:t>)  and V(</a:t>
            </a:r>
            <a:r>
              <a:rPr lang="en-US" altLang="ko-KR" sz="2000" dirty="0" err="1" smtClean="0"/>
              <a:t>x,y</a:t>
            </a:r>
            <a:r>
              <a:rPr lang="en-US" altLang="ko-KR" sz="2000" dirty="0" smtClean="0"/>
              <a:t>) determine the geometry and the field strength.</a:t>
            </a:r>
          </a:p>
          <a:p>
            <a:r>
              <a:rPr lang="en-US" altLang="ko-KR" sz="2000" dirty="0" smtClean="0"/>
              <a:t>By </a:t>
            </a:r>
            <a:r>
              <a:rPr lang="en-US" altLang="ko-KR" sz="2000" dirty="0" err="1" smtClean="0"/>
              <a:t>Susy</a:t>
            </a:r>
            <a:r>
              <a:rPr lang="en-US" altLang="ko-KR" sz="2000" dirty="0" smtClean="0"/>
              <a:t> and the equation of motion,  z(</a:t>
            </a:r>
            <a:r>
              <a:rPr lang="en-US" altLang="ko-KR" sz="2000" dirty="0" err="1" smtClean="0"/>
              <a:t>x,y</a:t>
            </a:r>
            <a:r>
              <a:rPr lang="en-US" altLang="ko-KR" sz="2000" dirty="0" smtClean="0"/>
              <a:t>) and V(</a:t>
            </a:r>
            <a:r>
              <a:rPr lang="en-US" altLang="ko-KR" sz="2000" dirty="0" err="1" smtClean="0"/>
              <a:t>x,y</a:t>
            </a:r>
            <a:r>
              <a:rPr lang="en-US" altLang="ko-KR" sz="2000" dirty="0" smtClean="0"/>
              <a:t>) are related to each other.  They are not independent. </a:t>
            </a:r>
          </a:p>
          <a:p>
            <a:r>
              <a:rPr lang="en-US" altLang="ko-KR" sz="2000" dirty="0" smtClean="0"/>
              <a:t>The equation for V(</a:t>
            </a:r>
            <a:r>
              <a:rPr lang="en-US" altLang="ko-KR" sz="2000" dirty="0" err="1" smtClean="0"/>
              <a:t>x,y</a:t>
            </a:r>
            <a:r>
              <a:rPr lang="en-US" altLang="ko-KR" sz="2000" dirty="0" smtClean="0"/>
              <a:t>) is nothing but the Laplace equation in the cylindrical coordinates.</a:t>
            </a:r>
            <a:endParaRPr lang="ko-KR" alt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071942"/>
            <a:ext cx="27942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So V(</a:t>
            </a:r>
            <a:r>
              <a:rPr lang="en-US" altLang="ko-KR" sz="2000" dirty="0" err="1" smtClean="0"/>
              <a:t>x,y</a:t>
            </a:r>
            <a:r>
              <a:rPr lang="en-US" altLang="ko-KR" sz="2000" dirty="0" smtClean="0"/>
              <a:t>) is given by the scalar potential produced by charges sitting on y=0 line. 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To make the asymptotic geometry AdS4, the sum of the charges should be 1. </a:t>
            </a:r>
            <a:endParaRPr lang="ko-KR" altLang="en-US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000372"/>
            <a:ext cx="35337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714620"/>
            <a:ext cx="2571768" cy="212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55530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643182"/>
            <a:ext cx="593033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571876"/>
            <a:ext cx="566741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072074"/>
            <a:ext cx="672551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Discrete </a:t>
            </a:r>
            <a:r>
              <a:rPr lang="en-US" altLang="ko-KR" dirty="0" err="1" smtClean="0"/>
              <a:t>vacua</a:t>
            </a:r>
            <a:r>
              <a:rPr lang="en-US" altLang="ko-KR" dirty="0" smtClean="0"/>
              <a:t> for the mass-deformed ABJM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/>
          </a:p>
          <a:p>
            <a:r>
              <a:rPr lang="en-US" altLang="ko-KR" sz="2000" dirty="0" smtClean="0"/>
              <a:t>There are infinite number of discrete </a:t>
            </a:r>
            <a:r>
              <a:rPr lang="en-US" altLang="ko-KR" sz="2000" dirty="0" err="1" smtClean="0"/>
              <a:t>vacua</a:t>
            </a:r>
            <a:r>
              <a:rPr lang="en-US" altLang="ko-KR" sz="2000" dirty="0" smtClean="0"/>
              <a:t> encoded by VEV of the scalar field. 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GRVV matrix</a:t>
            </a:r>
            <a:endParaRPr lang="ko-KR" altLang="en-US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14620"/>
            <a:ext cx="3171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86124"/>
            <a:ext cx="5343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714752"/>
            <a:ext cx="4076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000636"/>
            <a:ext cx="6477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43510"/>
          </a:xfrm>
        </p:spPr>
        <p:txBody>
          <a:bodyPr/>
          <a:lstStyle/>
          <a:p>
            <a:r>
              <a:rPr lang="en-US" altLang="ko-KR" dirty="0" smtClean="0"/>
              <a:t>Entanglement Entropy</a:t>
            </a:r>
          </a:p>
          <a:p>
            <a:r>
              <a:rPr lang="en-US" altLang="ko-KR" dirty="0" smtClean="0"/>
              <a:t>Holographic Entanglement Entropy(</a:t>
            </a:r>
            <a:r>
              <a:rPr lang="en-US" altLang="ko-KR" dirty="0" err="1" smtClean="0"/>
              <a:t>Ryu-Takayanagi</a:t>
            </a:r>
            <a:r>
              <a:rPr lang="en-US" altLang="ko-KR" dirty="0" smtClean="0"/>
              <a:t> formula)</a:t>
            </a:r>
          </a:p>
          <a:p>
            <a:r>
              <a:rPr lang="en-US" altLang="ko-KR" dirty="0" smtClean="0"/>
              <a:t>1+1 d case(Mass-deformation for 1+1 d by cutting)</a:t>
            </a:r>
          </a:p>
          <a:p>
            <a:r>
              <a:rPr lang="en-US" altLang="ko-KR" dirty="0" smtClean="0"/>
              <a:t>C theorem in 1+1d</a:t>
            </a:r>
          </a:p>
          <a:p>
            <a:r>
              <a:rPr lang="en-US" altLang="ko-KR" dirty="0" smtClean="0"/>
              <a:t>F theorem in 2+1d</a:t>
            </a:r>
          </a:p>
          <a:p>
            <a:r>
              <a:rPr lang="en-US" altLang="ko-KR" dirty="0" smtClean="0"/>
              <a:t>Renormalized entanglement entropy for F</a:t>
            </a:r>
          </a:p>
          <a:p>
            <a:r>
              <a:rPr lang="en-US" altLang="ko-KR" dirty="0" smtClean="0"/>
              <a:t>LLM geometry and mass deformed ABJM</a:t>
            </a:r>
          </a:p>
          <a:p>
            <a:r>
              <a:rPr lang="en-US" altLang="ko-KR" dirty="0" smtClean="0"/>
              <a:t>REE near UV</a:t>
            </a:r>
          </a:p>
          <a:p>
            <a:r>
              <a:rPr lang="en-US" altLang="ko-KR" dirty="0" smtClean="0"/>
              <a:t>Summary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Vacuum solutions</a:t>
            </a:r>
            <a:endParaRPr lang="ko-KR" alt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54959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786190"/>
            <a:ext cx="53530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357826"/>
            <a:ext cx="46958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6072206"/>
            <a:ext cx="513723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2000" dirty="0" smtClean="0"/>
              <a:t>For super symmetric </a:t>
            </a:r>
            <a:r>
              <a:rPr lang="en-US" altLang="ko-KR" sz="2000" dirty="0" err="1" smtClean="0"/>
              <a:t>vacua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( S. Kim  H. Kim and </a:t>
            </a:r>
            <a:r>
              <a:rPr lang="en-US" altLang="ko-KR" sz="2000" dirty="0" err="1" smtClean="0"/>
              <a:t>Cheon</a:t>
            </a:r>
            <a:r>
              <a:rPr lang="en-US" altLang="ko-KR" sz="2000" dirty="0" smtClean="0"/>
              <a:t>)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This gives a constraint for </a:t>
            </a:r>
            <a:r>
              <a:rPr lang="en-US" altLang="ko-KR" sz="2000" dirty="0" err="1" smtClean="0"/>
              <a:t>x_i</a:t>
            </a:r>
            <a:r>
              <a:rPr lang="en-US" altLang="ko-KR" sz="2000" dirty="0" smtClean="0"/>
              <a:t> s.</a:t>
            </a:r>
          </a:p>
          <a:p>
            <a:r>
              <a:rPr lang="en-US" altLang="ko-KR" sz="2000" dirty="0" smtClean="0"/>
              <a:t>Matching with gravity solution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err="1" smtClean="0"/>
              <a:t>N_n</a:t>
            </a:r>
            <a:r>
              <a:rPr lang="en-US" altLang="ko-KR" sz="2000" dirty="0" smtClean="0"/>
              <a:t> = </a:t>
            </a:r>
            <a:r>
              <a:rPr lang="en-US" altLang="ko-KR" sz="2000" dirty="0" err="1" smtClean="0"/>
              <a:t>l_n</a:t>
            </a:r>
            <a:endParaRPr lang="ko-KR" alt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350939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94561"/>
            <a:ext cx="2571768" cy="212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28604"/>
            <a:ext cx="31154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428736"/>
            <a:ext cx="2995596" cy="8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2497969"/>
            <a:ext cx="4143404" cy="28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3000372"/>
            <a:ext cx="4429156" cy="36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Holographic </a:t>
            </a:r>
            <a:r>
              <a:rPr lang="ko-KR" altLang="en-US" dirty="0" smtClean="0"/>
              <a:t> </a:t>
            </a:r>
            <a:r>
              <a:rPr lang="en-US" altLang="ko-KR" dirty="0" smtClean="0"/>
              <a:t>entanglement  entropy for</a:t>
            </a:r>
            <a:r>
              <a:rPr lang="ko-KR" altLang="en-US" dirty="0" smtClean="0"/>
              <a:t> </a:t>
            </a:r>
            <a:r>
              <a:rPr lang="en-US" altLang="ko-KR" smtClean="0"/>
              <a:t>the Strip case.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To consider the minimal surface,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 induced metric is given by</a:t>
            </a:r>
            <a:endParaRPr lang="ko-KR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5532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786190"/>
            <a:ext cx="211241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329124"/>
            <a:ext cx="2305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929330"/>
            <a:ext cx="23717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We are considering target space map for the strip as follows.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To avoid Partial differential equation,  we take into account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This is valid, when the minimal surface is far from the droplets and the charge distribution is close to symmetric configuration.</a:t>
            </a:r>
          </a:p>
          <a:p>
            <a:r>
              <a:rPr lang="en-US" altLang="ko-KR" sz="2000" dirty="0" smtClean="0"/>
              <a:t>Since our interest is behavior near UV fixed point and symmetric charge distribution so far.  </a:t>
            </a:r>
            <a:endParaRPr lang="ko-KR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2293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286256"/>
            <a:ext cx="175023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The minimal surface </a:t>
            </a:r>
            <a:endParaRPr lang="ko-KR" alt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28868"/>
            <a:ext cx="48291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For symmetric droplet case.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So the free energy( c function ) 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ko-KR" alt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71480"/>
            <a:ext cx="3214710" cy="548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14554"/>
            <a:ext cx="3981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786190"/>
            <a:ext cx="4133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653108"/>
            <a:ext cx="86582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64291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Holographic  entanglement  entropy for the Disk case.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The target space map is given by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 minimal surface </a:t>
            </a:r>
            <a:r>
              <a:rPr lang="en-US" altLang="ko-KR" sz="2000" dirty="0" err="1" smtClean="0"/>
              <a:t>Lagrangian</a:t>
            </a:r>
            <a:r>
              <a:rPr lang="en-US" altLang="ko-KR" sz="2000" dirty="0" smtClean="0"/>
              <a:t> is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In the small mass approximation</a:t>
            </a:r>
            <a:endParaRPr lang="ko-KR" alt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579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714752"/>
            <a:ext cx="53911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500702"/>
            <a:ext cx="828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Substituting l, the minimal surface, the holographic entanglement for the strip case.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 renormalized entanglement entropy is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ko-KR" alt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69437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929066"/>
            <a:ext cx="68294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286388"/>
            <a:ext cx="1876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DISK case </a:t>
            </a:r>
          </a:p>
          <a:p>
            <a:r>
              <a:rPr lang="en-US" altLang="ko-KR" sz="2000" dirty="0" smtClean="0"/>
              <a:t>The c-function is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For general case </a:t>
            </a:r>
            <a:endParaRPr lang="ko-KR" altLang="en-US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71612"/>
            <a:ext cx="34766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14818"/>
            <a:ext cx="5800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000636"/>
            <a:ext cx="6905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592933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Because of the </a:t>
            </a:r>
            <a:r>
              <a:rPr lang="en-US" altLang="ko-KR" sz="2000" dirty="0" err="1" smtClean="0"/>
              <a:t>AdS</a:t>
            </a:r>
            <a:r>
              <a:rPr lang="en-US" altLang="ko-KR" sz="2000" dirty="0" smtClean="0"/>
              <a:t> metric factor, the minimal surface has a counter-intuitive shape as follows. </a:t>
            </a:r>
            <a:endParaRPr lang="ko-KR" altLang="en-US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6243655" cy="356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Entanglement Entropy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Quantity measuring spatial entanglement of a state  </a:t>
            </a:r>
          </a:p>
          <a:p>
            <a:r>
              <a:rPr lang="en-US" altLang="ko-KR" dirty="0" smtClean="0"/>
              <a:t>The state(Usually ground state) is given by  ∑CAB   A X B  where A and B are basis wave functions of Hilbert spaces Ha and </a:t>
            </a:r>
            <a:r>
              <a:rPr lang="en-US" altLang="ko-KR" dirty="0" err="1" smtClean="0"/>
              <a:t>Hb</a:t>
            </a:r>
            <a:r>
              <a:rPr lang="en-US" altLang="ko-KR" dirty="0" smtClean="0"/>
              <a:t>. Ha and </a:t>
            </a:r>
            <a:r>
              <a:rPr lang="en-US" altLang="ko-KR" dirty="0" err="1" smtClean="0"/>
              <a:t>Hb</a:t>
            </a:r>
            <a:r>
              <a:rPr lang="en-US" altLang="ko-KR" dirty="0" smtClean="0"/>
              <a:t> are apart from each other spatially.</a:t>
            </a:r>
          </a:p>
          <a:p>
            <a:r>
              <a:rPr lang="en-US" altLang="ko-KR" dirty="0" smtClean="0"/>
              <a:t> Definition    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71942"/>
            <a:ext cx="3143272" cy="47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786322"/>
            <a:ext cx="29146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714884"/>
            <a:ext cx="27527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For general droplets, the holographic entanglement entropy is given by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For k= 1 and the symmetric droplet case,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 entanglement entropy is </a:t>
            </a:r>
            <a:endParaRPr lang="ko-KR" altLang="en-US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55245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929066"/>
            <a:ext cx="42767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143512"/>
            <a:ext cx="40481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The c-function is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For general case </a:t>
            </a:r>
            <a:endParaRPr lang="ko-KR" altLang="en-US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34766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14818"/>
            <a:ext cx="5800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000636"/>
            <a:ext cx="6905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For the symmetric case, the c-function or the partition function shows the monotonic decreasing behavior.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For the general case, it is not guaranteed. We need to investigate the validity of our computation and the modification of the coefficient. 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?</a:t>
            </a:r>
            <a:endParaRPr lang="ko-KR" alt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40481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429132"/>
            <a:ext cx="55435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357826"/>
            <a:ext cx="2857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F theorem is valid near UV fixed point for symmetric configuration .</a:t>
            </a:r>
          </a:p>
          <a:p>
            <a:r>
              <a:rPr lang="en-US" altLang="ko-KR" dirty="0" smtClean="0"/>
              <a:t>It’s not true for general </a:t>
            </a:r>
            <a:r>
              <a:rPr lang="en-US" altLang="ko-KR" dirty="0" err="1" smtClean="0"/>
              <a:t>configuraiton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REE is a good choice for a c function.  But PDE effect?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876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The PDE effect</a:t>
            </a:r>
          </a:p>
          <a:p>
            <a:r>
              <a:rPr lang="en-US" altLang="ko-KR" sz="2000" dirty="0" smtClean="0"/>
              <a:t>We have ignored the distorted effect from the asymmetric configuration of the droplets. </a:t>
            </a:r>
            <a:endParaRPr lang="ko-KR" altLang="en-US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14620"/>
            <a:ext cx="1968134" cy="391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14620"/>
            <a:ext cx="2119315" cy="401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 PDE effect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1055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143248"/>
            <a:ext cx="62579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214818"/>
            <a:ext cx="3457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857760"/>
            <a:ext cx="6172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6929486" cy="278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F theorem is valid near UV fixed point for all the vacuum </a:t>
            </a:r>
            <a:r>
              <a:rPr lang="en-US" altLang="ko-KR" dirty="0" err="1" smtClean="0"/>
              <a:t>configuraitons</a:t>
            </a:r>
            <a:r>
              <a:rPr lang="en-US" altLang="ko-KR" dirty="0" smtClean="0"/>
              <a:t> .</a:t>
            </a:r>
          </a:p>
          <a:p>
            <a:r>
              <a:rPr lang="en-US" altLang="ko-KR" dirty="0" smtClean="0"/>
              <a:t>REE is a good choice for a c function.  But PDE effect?  Now OK!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14686"/>
            <a:ext cx="4500594" cy="28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Up to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Symmetric case 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81856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929066"/>
            <a:ext cx="6400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We calculated HEE for mass deformed ABJM theory with small mass approximation. </a:t>
            </a:r>
          </a:p>
          <a:p>
            <a:r>
              <a:rPr lang="en-US" altLang="ko-KR" dirty="0" smtClean="0"/>
              <a:t>The UV behavior are consistent with F theorem. ( decreasing  c function F )  for all the </a:t>
            </a:r>
            <a:r>
              <a:rPr lang="en-US" altLang="ko-KR" dirty="0" err="1" smtClean="0"/>
              <a:t>vacua</a:t>
            </a:r>
            <a:r>
              <a:rPr lang="en-US" altLang="ko-KR" dirty="0" smtClean="0"/>
              <a:t>.</a:t>
            </a:r>
          </a:p>
          <a:p>
            <a:r>
              <a:rPr lang="en-US" altLang="ko-KR" dirty="0" err="1" smtClean="0"/>
              <a:t>Stationarity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857628"/>
            <a:ext cx="683101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Simple example : two points and two spins</a:t>
            </a:r>
          </a:p>
          <a:p>
            <a:r>
              <a:rPr lang="en-US" altLang="ko-KR" dirty="0" smtClean="0"/>
              <a:t>Maximum entanglement entropy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Minimum entanglement entropy with a  trivial  Hamiltonian</a:t>
            </a:r>
            <a:endParaRPr lang="ko-KR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357826"/>
            <a:ext cx="6610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643182"/>
            <a:ext cx="5286412" cy="15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IR behavior and finite mass computation  are on-going.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algn="ctr">
              <a:buNone/>
            </a:pPr>
            <a:r>
              <a:rPr lang="en-US" altLang="ko-KR" sz="4000" b="1" dirty="0" smtClean="0"/>
              <a:t>Thank You for Listening!</a:t>
            </a:r>
            <a:endParaRPr lang="ko-KR" altLang="en-US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Holographic Entanglement Entropy(</a:t>
            </a:r>
            <a:r>
              <a:rPr lang="en-US" altLang="ko-KR" dirty="0" err="1" smtClean="0"/>
              <a:t>Ryu-Takayanagi</a:t>
            </a:r>
            <a:r>
              <a:rPr lang="en-US" altLang="ko-KR" dirty="0" smtClean="0"/>
              <a:t> formula)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Area of minimal surface in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 = Entanglement entropy of CFT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A: entangling surface</a:t>
            </a:r>
          </a:p>
          <a:p>
            <a:r>
              <a:rPr lang="en-US" altLang="ko-KR" dirty="0" smtClean="0"/>
              <a:t>Agreements with CFTs in 2d 3d 4d ….</a:t>
            </a:r>
            <a:endParaRPr lang="ko-KR" altLang="en-US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496"/>
            <a:ext cx="21717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429000"/>
            <a:ext cx="197120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From the field theories(2 dimensions and higher dimensions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Minimal surfaces have same structure of  these UV divergences.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3743" y="3348042"/>
            <a:ext cx="4010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481171"/>
            <a:ext cx="1785950" cy="73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1+1 d case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From field theory     94’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Minimal surface(geodesic) in AdS3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Mass deformation 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1785950" cy="73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4208625" y="1702346"/>
            <a:ext cx="4221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C. </a:t>
            </a:r>
            <a:r>
              <a:rPr lang="en-US" altLang="ko-KR" dirty="0" err="1" smtClean="0"/>
              <a:t>Holzhey</a:t>
            </a:r>
            <a:r>
              <a:rPr lang="en-US" altLang="ko-KR" dirty="0" smtClean="0"/>
              <a:t>, F. Larsen and F. </a:t>
            </a:r>
            <a:r>
              <a:rPr lang="en-US" altLang="ko-KR" dirty="0" err="1" smtClean="0"/>
              <a:t>Wilczek</a:t>
            </a:r>
            <a:r>
              <a:rPr lang="en-US" altLang="ko-KR" dirty="0" smtClean="0"/>
              <a:t>,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17" y="3429000"/>
            <a:ext cx="5553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857760"/>
            <a:ext cx="1628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5429264"/>
            <a:ext cx="6467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929198"/>
            <a:ext cx="619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Computation through HEE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                 =  log ( tan s/2  )</a:t>
            </a:r>
            <a:endParaRPr lang="ko-KR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500702"/>
            <a:ext cx="1628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857232"/>
            <a:ext cx="24098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214686"/>
            <a:ext cx="571504" cy="73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429000"/>
            <a:ext cx="209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4429132"/>
            <a:ext cx="3181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5357826"/>
            <a:ext cx="2581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 theorem in 1+1 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7207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Decreasing  c function under RG flow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Zamolodchikov</a:t>
            </a:r>
            <a:r>
              <a:rPr lang="en-US" altLang="ko-KR" dirty="0" smtClean="0"/>
              <a:t> 86, </a:t>
            </a:r>
            <a:r>
              <a:rPr lang="en-US" altLang="ko-KR" dirty="0" err="1" smtClean="0"/>
              <a:t>Cardy</a:t>
            </a:r>
            <a:r>
              <a:rPr lang="en-US" altLang="ko-KR" dirty="0" smtClean="0"/>
              <a:t> 88, </a:t>
            </a:r>
            <a:r>
              <a:rPr lang="en-US" altLang="ko-KR" dirty="0" err="1" smtClean="0"/>
              <a:t>Komargodski-Schwimmer</a:t>
            </a:r>
            <a:r>
              <a:rPr lang="en-US" altLang="ko-KR" dirty="0" smtClean="0"/>
              <a:t> 11</a:t>
            </a:r>
          </a:p>
          <a:p>
            <a:r>
              <a:rPr lang="en-US" altLang="ko-KR" dirty="0" smtClean="0"/>
              <a:t>Is there a 3 dimensional version?</a:t>
            </a:r>
          </a:p>
          <a:p>
            <a:r>
              <a:rPr lang="en-US" altLang="ko-KR" dirty="0" smtClean="0"/>
              <a:t>F-theorem in 2+1 d</a:t>
            </a:r>
          </a:p>
          <a:p>
            <a:r>
              <a:rPr lang="en-US" altLang="ko-KR" dirty="0" smtClean="0"/>
              <a:t>F= - log Z  :  free energy </a:t>
            </a:r>
            <a:r>
              <a:rPr lang="en-US" altLang="ko-KR" dirty="0" err="1" smtClean="0"/>
              <a:t>decreses</a:t>
            </a:r>
            <a:r>
              <a:rPr lang="en-US" altLang="ko-KR" dirty="0" smtClean="0"/>
              <a:t> ?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4929222" cy="186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3368</TotalTime>
  <Words>910</Words>
  <Application>Microsoft Office PowerPoint</Application>
  <PresentationFormat>화면 슬라이드 쇼(4:3)</PresentationFormat>
  <Paragraphs>245</Paragraphs>
  <Slides>40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오렌지</vt:lpstr>
      <vt:lpstr>Renormalized  Entanglement Entropy  of Mass-deformed ABJM Theory  </vt:lpstr>
      <vt:lpstr>contents</vt:lpstr>
      <vt:lpstr>Entanglement Entropy</vt:lpstr>
      <vt:lpstr>슬라이드 4</vt:lpstr>
      <vt:lpstr>Holographic Entanglement Entropy(Ryu-Takayanagi formula)</vt:lpstr>
      <vt:lpstr>슬라이드 6</vt:lpstr>
      <vt:lpstr> 1+1 d case</vt:lpstr>
      <vt:lpstr>슬라이드 8</vt:lpstr>
      <vt:lpstr>C theorem in 1+1 d</vt:lpstr>
      <vt:lpstr>슬라이드 10</vt:lpstr>
      <vt:lpstr>Renormalized entanglement entropy for F</vt:lpstr>
      <vt:lpstr>슬라이드 12</vt:lpstr>
      <vt:lpstr>LLM geometry for the mass-deformed ABJM theory </vt:lpstr>
      <vt:lpstr>슬라이드 14</vt:lpstr>
      <vt:lpstr>슬라이드 15</vt:lpstr>
      <vt:lpstr>슬라이드 16</vt:lpstr>
      <vt:lpstr>슬라이드 17</vt:lpstr>
      <vt:lpstr>슬라이드 18</vt:lpstr>
      <vt:lpstr>Discrete vacua for the mass-deformed ABJM theory</vt:lpstr>
      <vt:lpstr>슬라이드 20</vt:lpstr>
      <vt:lpstr>슬라이드 21</vt:lpstr>
      <vt:lpstr>Holographic  entanglement  entropy for the Strip case.</vt:lpstr>
      <vt:lpstr>슬라이드 23</vt:lpstr>
      <vt:lpstr>슬라이드 24</vt:lpstr>
      <vt:lpstr>슬라이드 25</vt:lpstr>
      <vt:lpstr>Holographic  entanglement  entropy for the Disk case.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For PDE effect</vt:lpstr>
      <vt:lpstr>슬라이드 36</vt:lpstr>
      <vt:lpstr>슬라이드 37</vt:lpstr>
      <vt:lpstr>슬라이드 38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kkk</dc:creator>
  <cp:lastModifiedBy>kkk</cp:lastModifiedBy>
  <cp:revision>225</cp:revision>
  <dcterms:created xsi:type="dcterms:W3CDTF">2014-07-15T23:14:18Z</dcterms:created>
  <dcterms:modified xsi:type="dcterms:W3CDTF">2015-01-29T09:13:19Z</dcterms:modified>
</cp:coreProperties>
</file>